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wap_test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ennylane.ai/qml/glossary/quantum_embedding.html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657a39cd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657a39cd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66075600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66075600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57a39cd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57a39cd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66075600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66075600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66075600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66075600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6607560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6607560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that Pr(y_test = y_b) is bounded between [½, 1]. Thus, the classification only classifies y(test) = 1-y_b if x_b and x_test are orthogonal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673e21ad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673e21ad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that Pr(y_test = y_b) is bounded between [½, 1]. Thus, the classification only classifies y(test) = 1-y_b if x_b and x_test are orthogonal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657a39cd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657a39cd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https://en.wikipedia.org/wiki/Swap_test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673e21a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673e21a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that Pr(y_test = y_b) is bounded between [½, 1]. Thus, the classification only classifies y(test) = 1-y_b if x_b and x_test are orthogonal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673e21ad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673e21ad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 that Pr(y_test = y_b) is bounded between [½, 1]. Thus, the classification only classifies y(test) = 1-y_b if x_b and x_test are orthogonal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657a39c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657a39c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657a39cd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657a39cd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b74f25d9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b74f25d9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66075600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66075600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657a39cd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657a39cd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657a39cd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657a39cd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607560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6607560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66075600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66075600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657a39cd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657a39cd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6a6e5828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6a6e5828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66075600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66075600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https://pennylane.ai/qml/glossary/quantum_embedding.html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673e21ad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673e21a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673e21ad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673e21ad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2b40c5e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2b40c5e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https://arxiv.org/pdf/1909.04226.pdf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2b40c5e7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2b40c5e7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2b40c5e7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2b40c5e7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currently it’s unclear how to do the projective measurement for unnormalized xa and xb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2b40c5e7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2b40c5e7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Thus, the probability of getting the ancilla in the |𝛟&gt; state is directly related the probability of y</a:t>
            </a:r>
            <a:r>
              <a:rPr baseline="-25000" lang="en" sz="1800">
                <a:solidFill>
                  <a:srgbClr val="595959"/>
                </a:solidFill>
              </a:rPr>
              <a:t>b</a:t>
            </a:r>
            <a:r>
              <a:rPr lang="en" sz="1800">
                <a:solidFill>
                  <a:srgbClr val="595959"/>
                </a:solidFill>
              </a:rPr>
              <a:t> = 0.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2b40c5e7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2b40c5e7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6a6e582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6a6e582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Caveat: 2*d degrees of freedom generating 2^d weights. Weights are thus not independent.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6a6e5828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6a6e5828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657a39cd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657a39cd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6cbe5cf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6cbe5cf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657a39c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657a39c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68a51b1b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68a51b1b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slide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68a51b1b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68a51b1b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explain what each component in the ancilla does. H+CSWAP generates psi, rotate+measurement simulates projection onto phi, which in this case is just | - &gt;.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b74f25d9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b74f25d9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6cbe5cd7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6cbe5cd7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657a39cd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657a39cd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657a39c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657a39c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657a39c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657a39c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39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medium.datadriveninvestor.com/all-about-data-encoding-for-quantum-machine-learning-2a7344b1dfef" TargetMode="External"/><Relationship Id="rId4" Type="http://schemas.openxmlformats.org/officeDocument/2006/relationships/hyperlink" Target="https://medium.datadriveninvestor.com/all-about-data-encoding-for-quantum-machine-learning-2a7344b1dfef" TargetMode="External"/><Relationship Id="rId5" Type="http://schemas.openxmlformats.org/officeDocument/2006/relationships/hyperlink" Target="https://qiskit.org/documentation/tutorials/circuits_advanced/01_advanced_circuits.html#Parameterized-circuits" TargetMode="External"/><Relationship Id="rId6" Type="http://schemas.openxmlformats.org/officeDocument/2006/relationships/hyperlink" Target="https://qiskit.org/documentation/tutorials/circuits_advanced/01_advanced_circuits.html#Parameterized-circuits" TargetMode="External"/><Relationship Id="rId7" Type="http://schemas.openxmlformats.org/officeDocument/2006/relationships/hyperlink" Target="https://qiskit.org/documentation/tutorials/operators/02_gradients_framework.html" TargetMode="External"/><Relationship Id="rId8" Type="http://schemas.openxmlformats.org/officeDocument/2006/relationships/hyperlink" Target="https://qiskit.org/documentation/tutorials/operators/02_gradients_framework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ensemble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Erinn and Andrew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State preparation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Char char="●"/>
            </a:pPr>
            <a:r>
              <a:rPr lang="en"/>
              <a:t>Start with d control registers, 2*N data registers (N for training features + N for training labels).</a:t>
            </a:r>
            <a:endParaRPr/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Char char="●"/>
            </a:pPr>
            <a:r>
              <a:rPr lang="en"/>
              <a:t>Use Hadamard gates to transform every qubit in control register to uniform superposition of |0&gt; and |1&gt;.</a:t>
            </a:r>
            <a:endParaRPr/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Char char="●"/>
            </a:pPr>
            <a:r>
              <a:rPr lang="en"/>
              <a:t>Encode training set (x,y) into data register using some mapping S(x,y)|0&gt; = |x,y&gt;.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For now, we use the trivial encoding scheme for S(x,y):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00" y="2241625"/>
            <a:ext cx="8465799" cy="6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2225" y="3921150"/>
            <a:ext cx="245745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6525" y="3720425"/>
            <a:ext cx="4265700" cy="10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6537" y="2901875"/>
            <a:ext cx="2170925" cy="4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State preparation: Circuitry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099" y="1017725"/>
            <a:ext cx="1873800" cy="401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Sampling in superposition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943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Entangles the data path with each of the d control qubits (uniform superpositions of |0&gt; and |1&gt;), generating 2^d different feature transformations to the data path (mathematically, you get 2^d different terms in superposition after this stage), each corresponding to a different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0" y="2358200"/>
            <a:ext cx="3137750" cy="12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4500" y="2571750"/>
            <a:ext cx="2980325" cy="7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026" y="2404087"/>
            <a:ext cx="3283975" cy="11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9275" y="3536775"/>
            <a:ext cx="550545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975275" y="4413075"/>
            <a:ext cx="707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general, the unitary operators U(i,j) can be randomized and perform feature transformations to map input data into latent embeddings.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2. Sampling in superposition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example sampling scheme for 4 training data. This ensures that each </a:t>
            </a:r>
            <a:r>
              <a:rPr lang="en"/>
              <a:t>trajectory is independent from each other.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725" y="1859163"/>
            <a:ext cx="3752549" cy="14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94150"/>
            <a:ext cx="4222886" cy="135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5"/>
          <p:cNvCxnSpPr/>
          <p:nvPr/>
        </p:nvCxnSpPr>
        <p:spPr>
          <a:xfrm>
            <a:off x="4222875" y="3773825"/>
            <a:ext cx="99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250" y="3036462"/>
            <a:ext cx="3815325" cy="14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589250" y="4397000"/>
            <a:ext cx="707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quantum cosine classifier then selects a random entry of this superposition. For example, choosing the third entry yields x1, x3, x2, x0.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023" y="1017725"/>
            <a:ext cx="4345950" cy="384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2. Sampling in superposition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Quantum Cosine Classifier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Classical Cosine Classifier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d(x, y) = &lt;x, y&gt; / (||x||×||y||), i.e. the cosine distance between x and 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 training data point, (x</a:t>
            </a:r>
            <a:r>
              <a:rPr baseline="-25000" lang="en"/>
              <a:t>b</a:t>
            </a:r>
            <a:r>
              <a:rPr lang="en"/>
              <a:t>,  y</a:t>
            </a:r>
            <a:r>
              <a:rPr baseline="-25000" lang="en"/>
              <a:t>b</a:t>
            </a:r>
            <a:r>
              <a:rPr lang="en"/>
              <a:t>) and a testing data point, x</a:t>
            </a:r>
            <a:r>
              <a:rPr baseline="30000" lang="en"/>
              <a:t>(test) </a:t>
            </a:r>
            <a:r>
              <a:rPr lang="en"/>
              <a:t>, evaluate the probability of  y</a:t>
            </a:r>
            <a:r>
              <a:rPr baseline="30000" lang="en"/>
              <a:t>(test) </a:t>
            </a:r>
            <a:r>
              <a:rPr lang="en"/>
              <a:t>= y</a:t>
            </a:r>
            <a:r>
              <a:rPr baseline="-25000" lang="en"/>
              <a:t>b 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final classification rule: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8684"/>
          <a:stretch/>
        </p:blipFill>
        <p:spPr>
          <a:xfrm>
            <a:off x="1650900" y="2726900"/>
            <a:ext cx="5549999" cy="9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 b="18281" l="0" r="0" t="10696"/>
          <a:stretch/>
        </p:blipFill>
        <p:spPr>
          <a:xfrm>
            <a:off x="1952625" y="4143850"/>
            <a:ext cx="5550000" cy="8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Quantum Cosine Classifier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Swap Test</a:t>
            </a:r>
            <a:endParaRPr b="1"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two quantum states, |𝞥&gt; and |𝞧&gt;, the circuit outputs a Bernoulli random variable that is 0 with probability ½ + ½|&lt;</a:t>
            </a:r>
            <a:r>
              <a:rPr lang="en"/>
              <a:t>𝞥</a:t>
            </a:r>
            <a:r>
              <a:rPr lang="en"/>
              <a:t>|</a:t>
            </a:r>
            <a:r>
              <a:rPr lang="en"/>
              <a:t>𝞧</a:t>
            </a:r>
            <a:r>
              <a:rPr lang="en"/>
              <a:t>&gt;|</a:t>
            </a:r>
            <a:r>
              <a:rPr baseline="30000" lang="en"/>
              <a:t>2</a:t>
            </a:r>
            <a:endParaRPr baseline="30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30000"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813" y="2524400"/>
            <a:ext cx="5070376" cy="21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529600" y="7764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Swap Test Circuit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987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After the 1st Hadamard gate: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After the controlled swap gate: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9844" l="0" r="0" t="0"/>
          <a:stretch/>
        </p:blipFill>
        <p:spPr>
          <a:xfrm>
            <a:off x="4013200" y="233375"/>
            <a:ext cx="4077235" cy="15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575" y="1804900"/>
            <a:ext cx="2176775" cy="6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575" y="2399575"/>
            <a:ext cx="2176775" cy="69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675" y="3356575"/>
            <a:ext cx="8380626" cy="6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375200" y="2894875"/>
            <a:ext cx="6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3.   </a:t>
            </a:r>
            <a:r>
              <a:rPr lang="en" sz="1800">
                <a:solidFill>
                  <a:schemeClr val="dk2"/>
                </a:solidFill>
              </a:rPr>
              <a:t>After the 2nd Hadamard gate:   </a:t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375200" y="3990850"/>
            <a:ext cx="68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4</a:t>
            </a:r>
            <a:r>
              <a:rPr lang="en" sz="1800">
                <a:solidFill>
                  <a:schemeClr val="dk2"/>
                </a:solidFill>
              </a:rPr>
              <a:t>.   Measurement: 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600" y="4350050"/>
            <a:ext cx="7971075" cy="6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Quantum Cosine Classifier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Add the swap test to the quantum ensemble circuit</a:t>
            </a:r>
            <a:endParaRPr baseline="30000"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3556" l="0" r="0" t="2845"/>
          <a:stretch/>
        </p:blipFill>
        <p:spPr>
          <a:xfrm>
            <a:off x="1342275" y="1419875"/>
            <a:ext cx="6170800" cy="36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>
            <a:off x="5688875" y="2830325"/>
            <a:ext cx="912100" cy="2078100"/>
          </a:xfrm>
          <a:prstGeom prst="flowChart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95" name="Google Shape;195;p30"/>
          <p:cNvCxnSpPr/>
          <p:nvPr/>
        </p:nvCxnSpPr>
        <p:spPr>
          <a:xfrm flipH="1" rot="10800000">
            <a:off x="6610375" y="2097025"/>
            <a:ext cx="978000" cy="96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30"/>
          <p:cNvSpPr txBox="1"/>
          <p:nvPr/>
        </p:nvSpPr>
        <p:spPr>
          <a:xfrm>
            <a:off x="7560100" y="1777175"/>
            <a:ext cx="1476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Perform a swap test between the last training sample and the testing sample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Quantum Cosine Classifier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Add the swap test to the quantum ensemble circuit</a:t>
            </a:r>
            <a:endParaRPr baseline="30000"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3556" l="0" r="0" t="2845"/>
          <a:stretch/>
        </p:blipFill>
        <p:spPr>
          <a:xfrm>
            <a:off x="260925" y="1419875"/>
            <a:ext cx="6170800" cy="36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/>
        </p:nvSpPr>
        <p:spPr>
          <a:xfrm>
            <a:off x="6590100" y="1250900"/>
            <a:ext cx="224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P(prediction = 0) = ½ + ½ |&lt;x_train | x_test&gt;|</a:t>
            </a:r>
            <a:r>
              <a:rPr baseline="30000" lang="en">
                <a:solidFill>
                  <a:srgbClr val="FF0000"/>
                </a:solidFill>
              </a:rPr>
              <a:t>2</a:t>
            </a:r>
            <a:endParaRPr baseline="30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Cosine classifier output: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P(prediction = y_train) = </a:t>
            </a:r>
            <a:r>
              <a:rPr lang="en">
                <a:solidFill>
                  <a:srgbClr val="FF0000"/>
                </a:solidFill>
              </a:rPr>
              <a:t>½ + ½ |&lt;x_train|x_test&gt;|</a:t>
            </a:r>
            <a:r>
              <a:rPr baseline="30000" lang="en">
                <a:solidFill>
                  <a:srgbClr val="FF0000"/>
                </a:solidFill>
              </a:rPr>
              <a:t>2</a:t>
            </a:r>
            <a:endParaRPr baseline="30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05" name="Google Shape;205;p31"/>
          <p:cNvCxnSpPr/>
          <p:nvPr/>
        </p:nvCxnSpPr>
        <p:spPr>
          <a:xfrm flipH="1" rot="10800000">
            <a:off x="5491425" y="1664250"/>
            <a:ext cx="1175400" cy="305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1"/>
          <p:cNvSpPr/>
          <p:nvPr/>
        </p:nvSpPr>
        <p:spPr>
          <a:xfrm>
            <a:off x="5576075" y="4062150"/>
            <a:ext cx="159900" cy="79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1"/>
          <p:cNvCxnSpPr/>
          <p:nvPr/>
        </p:nvCxnSpPr>
        <p:spPr>
          <a:xfrm flipH="1" rot="10800000">
            <a:off x="5735975" y="4099800"/>
            <a:ext cx="761700" cy="46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1"/>
          <p:cNvSpPr txBox="1"/>
          <p:nvPr/>
        </p:nvSpPr>
        <p:spPr>
          <a:xfrm>
            <a:off x="6497675" y="3742425"/>
            <a:ext cx="250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Controlled NOT gate: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-"/>
            </a:pPr>
            <a:r>
              <a:rPr lang="en">
                <a:solidFill>
                  <a:srgbClr val="FF0000"/>
                </a:solidFill>
              </a:rPr>
              <a:t>y_train = 0, do nothing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-"/>
            </a:pPr>
            <a:r>
              <a:rPr lang="en">
                <a:solidFill>
                  <a:srgbClr val="FF0000"/>
                </a:solidFill>
              </a:rPr>
              <a:t>y_train = 1, invert the prediction bit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problem in machine learning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Idea: Given N class-labelled training data, want to train a model function/classifier </a:t>
            </a:r>
            <a:r>
              <a:rPr i="1" lang="en"/>
              <a:t>f</a:t>
            </a:r>
            <a:r>
              <a:rPr lang="en"/>
              <a:t> to predict which class a test data belongs 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Examples: Image classification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50" y="2410075"/>
            <a:ext cx="35433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Measurement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Once the </a:t>
            </a:r>
            <a:r>
              <a:rPr i="1" lang="en" sz="2000">
                <a:solidFill>
                  <a:schemeClr val="dk1"/>
                </a:solidFill>
              </a:rPr>
              <a:t>Learning via interference </a:t>
            </a:r>
            <a:r>
              <a:rPr lang="en" sz="2000">
                <a:solidFill>
                  <a:schemeClr val="dk1"/>
                </a:solidFill>
              </a:rPr>
              <a:t>stage successfully encodes the probability of the test data belonging to either class 0 or 1 into the output test qubit, we make our prediction by simply measuring the prediction qubit (in the z-basis).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The expectation of this measurement is precisely the average prediction over the 2</a:t>
            </a:r>
            <a:r>
              <a:rPr baseline="30000" lang="en" sz="2000">
                <a:solidFill>
                  <a:schemeClr val="dk1"/>
                </a:solidFill>
              </a:rPr>
              <a:t>d</a:t>
            </a:r>
            <a:r>
              <a:rPr lang="en" sz="2000">
                <a:solidFill>
                  <a:schemeClr val="dk1"/>
                </a:solidFill>
              </a:rPr>
              <a:t> classifiers: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688" y="3318575"/>
            <a:ext cx="2848625" cy="18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00" y="-91025"/>
            <a:ext cx="66200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algorithm:</a:t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698"/>
            <a:ext cx="4872645" cy="45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350" y="1253264"/>
            <a:ext cx="4872651" cy="2636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advantages of quantum ensemble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Classically, given B base models, N p-dimensional training data: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Quantum ensemble complexity depends on encoding scheme S(x,y) and unitaries U(i,j), which depends on data encoding. However, the advantage is generally 3-fold: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Generates 2^d trajectories/models in d steps.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execution of cosine classification is simultaneously propagated across all trajectories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Elimination of the averaging step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1495225"/>
            <a:ext cx="49911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Experimented on Digits MNIST and Fashion MNIST datasets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425" y="1718475"/>
            <a:ext cx="4021875" cy="30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50" y="1954310"/>
            <a:ext cx="4302075" cy="26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01" y="152400"/>
            <a:ext cx="7714200" cy="47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68925"/>
            <a:ext cx="2909150" cy="19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/>
        </p:nvSpPr>
        <p:spPr>
          <a:xfrm>
            <a:off x="311700" y="1560075"/>
            <a:ext cx="1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data:</a:t>
            </a:r>
            <a:endParaRPr/>
          </a:p>
        </p:txBody>
      </p:sp>
      <p:sp>
        <p:nvSpPr>
          <p:cNvPr id="255" name="Google Shape;255;p38"/>
          <p:cNvSpPr txBox="1"/>
          <p:nvPr/>
        </p:nvSpPr>
        <p:spPr>
          <a:xfrm>
            <a:off x="3164750" y="1452375"/>
            <a:ext cx="195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 labels of test set: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855" y="2168925"/>
            <a:ext cx="2928495" cy="19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/>
        </p:nvSpPr>
        <p:spPr>
          <a:xfrm>
            <a:off x="6091450" y="1452375"/>
            <a:ext cx="19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Predictions: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9350" y="2190700"/>
            <a:ext cx="2909151" cy="1924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current model + extensions to the original paper:</a:t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11700" y="1430075"/>
            <a:ext cx="8520600" cy="31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Original paper:</a:t>
            </a:r>
            <a:endParaRPr sz="19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Supports only 2-dimensional feature input, hence requires PCA preprocessing → Developed higher dimensional data encoding.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Cosine metric requires a little further preprocessing (i.e. shifting entire dataset up). → Developed L2 distance classifier.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Non-parametric circuit.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Predicts on test data one at a time → Can potentially parallelize predictions the same way sampling of training data was parallelized. </a:t>
            </a: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 to original paper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N-dimensional data encoding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Amplitude embedding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normalized classical N-dimensional (N = 2</a:t>
            </a:r>
            <a:r>
              <a:rPr baseline="30000" lang="en"/>
              <a:t>n</a:t>
            </a:r>
            <a:r>
              <a:rPr lang="en"/>
              <a:t>) data point x = (x</a:t>
            </a:r>
            <a:r>
              <a:rPr baseline="-25000" lang="en"/>
              <a:t>1</a:t>
            </a:r>
            <a:r>
              <a:rPr lang="en"/>
              <a:t>, …, x</a:t>
            </a:r>
            <a:r>
              <a:rPr baseline="-25000" lang="en"/>
              <a:t>N</a:t>
            </a:r>
            <a:r>
              <a:rPr lang="en"/>
              <a:t>) can be represented by the amplitudes of a n-qubit quantum state |</a:t>
            </a:r>
            <a:r>
              <a:rPr lang="en"/>
              <a:t>𝞧</a:t>
            </a:r>
            <a:r>
              <a:rPr baseline="-25000" lang="en"/>
              <a:t>x</a:t>
            </a:r>
            <a:r>
              <a:rPr lang="en"/>
              <a:t>&gt;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.g. x = (½</a:t>
            </a:r>
            <a:r>
              <a:rPr lang="en"/>
              <a:t>, ½, 0, 1/(2</a:t>
            </a:r>
            <a:r>
              <a:rPr baseline="30000" lang="en"/>
              <a:t>½</a:t>
            </a:r>
            <a:r>
              <a:rPr lang="en"/>
              <a:t>)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500" y="2334400"/>
            <a:ext cx="2109325" cy="10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550" y="4102100"/>
            <a:ext cx="5097391" cy="5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methods for machine learning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Ensemble methods = Collection of classifiers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6803" l="0" r="0" t="0"/>
          <a:stretch/>
        </p:blipFill>
        <p:spPr>
          <a:xfrm>
            <a:off x="1559200" y="1630075"/>
            <a:ext cx="6025600" cy="33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Distance Classifier</a:t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two </a:t>
            </a:r>
            <a:r>
              <a:rPr b="1" lang="en"/>
              <a:t>normalized</a:t>
            </a:r>
            <a:r>
              <a:rPr lang="en"/>
              <a:t> N-dimensional vectors x and 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L2 / Euclidean distance between x and y is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0 ≤ d(x, y) ≤ 2 , so </a:t>
            </a:r>
            <a:r>
              <a:rPr lang="en"/>
              <a:t>0 ≤ (d(x, y))</a:t>
            </a:r>
            <a:r>
              <a:rPr baseline="30000" lang="en"/>
              <a:t>2</a:t>
            </a:r>
            <a:r>
              <a:rPr lang="en"/>
              <a:t> ≤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 training data point, (x</a:t>
            </a:r>
            <a:r>
              <a:rPr baseline="-25000" lang="en"/>
              <a:t>b</a:t>
            </a:r>
            <a:r>
              <a:rPr lang="en"/>
              <a:t>,  y</a:t>
            </a:r>
            <a:r>
              <a:rPr baseline="-25000" lang="en"/>
              <a:t>b</a:t>
            </a:r>
            <a:r>
              <a:rPr lang="en"/>
              <a:t>) and a testing data point, x</a:t>
            </a:r>
            <a:r>
              <a:rPr baseline="30000" lang="en"/>
              <a:t>(test) </a:t>
            </a:r>
            <a:r>
              <a:rPr lang="en"/>
              <a:t>, we define the L2 Distance classifier as follows:</a:t>
            </a:r>
            <a:endParaRPr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9832" l="6683" r="7736" t="14185"/>
          <a:stretch/>
        </p:blipFill>
        <p:spPr>
          <a:xfrm>
            <a:off x="3084875" y="1933700"/>
            <a:ext cx="2792050" cy="8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250" y="3897725"/>
            <a:ext cx="4729501" cy="11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Distance Classifier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464100" y="4157300"/>
            <a:ext cx="8520600" cy="15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be verified that the probability of getting the ancilla</a:t>
            </a:r>
            <a:r>
              <a:rPr lang="en"/>
              <a:t> in the |𝛟&gt; state is (d(x</a:t>
            </a:r>
            <a:r>
              <a:rPr baseline="-25000" lang="en"/>
              <a:t>a</a:t>
            </a:r>
            <a:r>
              <a:rPr lang="en"/>
              <a:t>,x</a:t>
            </a:r>
            <a:r>
              <a:rPr baseline="-25000" lang="en"/>
              <a:t>b</a:t>
            </a:r>
            <a:r>
              <a:rPr lang="en"/>
              <a:t>))</a:t>
            </a:r>
            <a:r>
              <a:rPr baseline="30000" lang="en"/>
              <a:t>2</a:t>
            </a:r>
            <a:r>
              <a:rPr lang="en"/>
              <a:t>/(2Z).  </a:t>
            </a:r>
            <a:endParaRPr/>
          </a:p>
        </p:txBody>
      </p:sp>
      <p:pic>
        <p:nvPicPr>
          <p:cNvPr id="292" name="Google Shape;292;p43"/>
          <p:cNvPicPr preferRelativeResize="0"/>
          <p:nvPr/>
        </p:nvPicPr>
        <p:blipFill rotWithShape="1">
          <a:blip r:embed="rId3">
            <a:alphaModFix/>
          </a:blip>
          <a:srcRect b="53834" l="0" r="0" t="0"/>
          <a:stretch/>
        </p:blipFill>
        <p:spPr>
          <a:xfrm>
            <a:off x="1281875" y="2571750"/>
            <a:ext cx="299043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 rotWithShape="1">
          <a:blip r:embed="rId3">
            <a:alphaModFix/>
          </a:blip>
          <a:srcRect b="0" l="0" r="0" t="46927"/>
          <a:stretch/>
        </p:blipFill>
        <p:spPr>
          <a:xfrm>
            <a:off x="1380475" y="3503200"/>
            <a:ext cx="2971024" cy="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534500" y="1214263"/>
            <a:ext cx="8520600" cy="27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Encode two 2</a:t>
            </a:r>
            <a:r>
              <a:rPr baseline="30000" lang="en"/>
              <a:t>n</a:t>
            </a:r>
            <a:r>
              <a:rPr lang="en"/>
              <a:t>-dimensional vectors x</a:t>
            </a:r>
            <a:r>
              <a:rPr baseline="-25000" lang="en"/>
              <a:t>a</a:t>
            </a:r>
            <a:r>
              <a:rPr lang="en"/>
              <a:t> and x</a:t>
            </a:r>
            <a:r>
              <a:rPr baseline="-25000" lang="en"/>
              <a:t>b </a:t>
            </a:r>
            <a:r>
              <a:rPr lang="en"/>
              <a:t>into two n-bit quantum states, |x</a:t>
            </a:r>
            <a:r>
              <a:rPr baseline="-25000" lang="en"/>
              <a:t>a</a:t>
            </a:r>
            <a:r>
              <a:rPr lang="en"/>
              <a:t>&gt; and |x</a:t>
            </a:r>
            <a:r>
              <a:rPr baseline="-25000" lang="en"/>
              <a:t>b</a:t>
            </a:r>
            <a:r>
              <a:rPr lang="en"/>
              <a:t>&gt;. The circuit outputs (d(x</a:t>
            </a:r>
            <a:r>
              <a:rPr baseline="-25000" lang="en"/>
              <a:t>a</a:t>
            </a:r>
            <a:r>
              <a:rPr lang="en"/>
              <a:t>,x</a:t>
            </a:r>
            <a:r>
              <a:rPr baseline="-25000" lang="en"/>
              <a:t>b</a:t>
            </a:r>
            <a:r>
              <a:rPr lang="en"/>
              <a:t>))</a:t>
            </a:r>
            <a:r>
              <a:rPr baseline="30000" lang="en"/>
              <a:t>2</a:t>
            </a:r>
            <a:r>
              <a:rPr lang="en"/>
              <a:t>/(2Z), where Z = |x</a:t>
            </a:r>
            <a:r>
              <a:rPr baseline="-25000" lang="en"/>
              <a:t>a</a:t>
            </a:r>
            <a:r>
              <a:rPr lang="en"/>
              <a:t>|</a:t>
            </a:r>
            <a:r>
              <a:rPr baseline="30000" lang="en"/>
              <a:t>2</a:t>
            </a:r>
            <a:r>
              <a:rPr lang="en"/>
              <a:t> + |x</a:t>
            </a:r>
            <a:r>
              <a:rPr baseline="-25000" lang="en"/>
              <a:t>b</a:t>
            </a:r>
            <a:r>
              <a:rPr lang="en"/>
              <a:t>|</a:t>
            </a:r>
            <a:r>
              <a:rPr baseline="30000" lang="en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 an ancilla qubit and entangle it with |x</a:t>
            </a:r>
            <a:r>
              <a:rPr baseline="-25000" lang="en"/>
              <a:t>a</a:t>
            </a:r>
            <a:r>
              <a:rPr lang="en"/>
              <a:t>&gt; and |x</a:t>
            </a:r>
            <a:r>
              <a:rPr baseline="-25000" lang="en"/>
              <a:t>b</a:t>
            </a:r>
            <a:r>
              <a:rPr lang="en"/>
              <a:t>&gt;, such that the state of the whole system become: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the ancilla qubit in the following basis: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Distance Classifier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53834" l="0" r="0" t="0"/>
          <a:stretch/>
        </p:blipFill>
        <p:spPr>
          <a:xfrm>
            <a:off x="2424875" y="1116475"/>
            <a:ext cx="299043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534500" y="1214275"/>
            <a:ext cx="18015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How to prepare 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514950" y="1787925"/>
            <a:ext cx="81141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400"/>
              <a:t>Hadamard + CSWAP gate</a:t>
            </a:r>
            <a:endParaRPr sz="7400"/>
          </a:p>
        </p:txBody>
      </p:sp>
      <p:pic>
        <p:nvPicPr>
          <p:cNvPr id="303" name="Google Shape;303;p44"/>
          <p:cNvPicPr preferRelativeResize="0"/>
          <p:nvPr/>
        </p:nvPicPr>
        <p:blipFill rotWithShape="1">
          <a:blip r:embed="rId4">
            <a:alphaModFix/>
          </a:blip>
          <a:srcRect b="0" l="0" r="34516" t="0"/>
          <a:stretch/>
        </p:blipFill>
        <p:spPr>
          <a:xfrm>
            <a:off x="2335975" y="2262825"/>
            <a:ext cx="3328225" cy="28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Distance Classifier</a:t>
            </a:r>
            <a:endParaRPr/>
          </a:p>
        </p:txBody>
      </p:sp>
      <p:sp>
        <p:nvSpPr>
          <p:cNvPr id="309" name="Google Shape;309;p45"/>
          <p:cNvSpPr txBox="1"/>
          <p:nvPr>
            <p:ph idx="1" type="body"/>
          </p:nvPr>
        </p:nvSpPr>
        <p:spPr>
          <a:xfrm>
            <a:off x="534500" y="1214275"/>
            <a:ext cx="53964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How to </a:t>
            </a:r>
            <a:r>
              <a:rPr lang="en" sz="7400"/>
              <a:t>measure</a:t>
            </a:r>
            <a:r>
              <a:rPr lang="en" sz="7400"/>
              <a:t> the ancilla in the following basis? 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5"/>
          <p:cNvPicPr preferRelativeResize="0"/>
          <p:nvPr/>
        </p:nvPicPr>
        <p:blipFill rotWithShape="1">
          <a:blip r:embed="rId3">
            <a:alphaModFix/>
          </a:blip>
          <a:srcRect b="0" l="0" r="0" t="46927"/>
          <a:stretch/>
        </p:blipFill>
        <p:spPr>
          <a:xfrm>
            <a:off x="1600975" y="1689175"/>
            <a:ext cx="2971024" cy="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>
            <p:ph idx="1" type="body"/>
          </p:nvPr>
        </p:nvSpPr>
        <p:spPr>
          <a:xfrm>
            <a:off x="534500" y="2281075"/>
            <a:ext cx="81141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400"/>
              <a:t>Currently, we assume that x</a:t>
            </a:r>
            <a:r>
              <a:rPr baseline="-25000" lang="en" sz="7400"/>
              <a:t>a</a:t>
            </a:r>
            <a:r>
              <a:rPr lang="en" sz="7400"/>
              <a:t> and x</a:t>
            </a:r>
            <a:r>
              <a:rPr baseline="-25000" lang="en" sz="7400"/>
              <a:t>b</a:t>
            </a:r>
            <a:r>
              <a:rPr lang="en" sz="7400"/>
              <a:t> are normalized. Thus |𝛟&gt; = |-&gt;. Therefore, we only need to measure in the |+&gt; and |-&gt; basis. </a:t>
            </a:r>
            <a:endParaRPr sz="74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400"/>
              <a:t>If </a:t>
            </a:r>
            <a:r>
              <a:rPr lang="en" sz="7400"/>
              <a:t>x</a:t>
            </a:r>
            <a:r>
              <a:rPr baseline="-25000" lang="en" sz="7400"/>
              <a:t>a</a:t>
            </a:r>
            <a:r>
              <a:rPr lang="en" sz="7400"/>
              <a:t> and x</a:t>
            </a:r>
            <a:r>
              <a:rPr baseline="-25000" lang="en" sz="7400"/>
              <a:t>b</a:t>
            </a:r>
            <a:r>
              <a:rPr lang="en" sz="7400"/>
              <a:t> are NOT normalized, in our quantum ensemble scenario where many pairs of samples are sharing the same ancilla, the projective measurement required for different pairs of samples may be different.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probability of getting the ancilla in the |𝛟&gt; state is (d(x</a:t>
            </a:r>
            <a:r>
              <a:rPr baseline="-25000" lang="en"/>
              <a:t>a</a:t>
            </a:r>
            <a:r>
              <a:rPr lang="en"/>
              <a:t>,x</a:t>
            </a:r>
            <a:r>
              <a:rPr baseline="-25000" lang="en"/>
              <a:t>b</a:t>
            </a:r>
            <a:r>
              <a:rPr lang="en"/>
              <a:t>))</a:t>
            </a:r>
            <a:r>
              <a:rPr baseline="30000" lang="en"/>
              <a:t>2</a:t>
            </a:r>
            <a:r>
              <a:rPr lang="en"/>
              <a:t>/(2Z)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the probability of getting the ancilla in the |𝛟&gt; state (the new |0&gt; state) and |𝛟</a:t>
            </a:r>
            <a:r>
              <a:rPr baseline="30000" lang="en"/>
              <a:t>T</a:t>
            </a:r>
            <a:r>
              <a:rPr lang="en"/>
              <a:t>&gt; state (the new |1&gt; state) to be related to y</a:t>
            </a:r>
            <a:r>
              <a:rPr baseline="-25000" lang="en"/>
              <a:t>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Apply a CNOT gate to the ancilla, controlled by y</a:t>
            </a:r>
            <a:r>
              <a:rPr b="1" baseline="-25000" lang="en"/>
              <a:t>a </a:t>
            </a:r>
            <a:r>
              <a:rPr baseline="-25000" lang="en"/>
              <a:t>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that the closer the L2 distance between x</a:t>
            </a:r>
            <a:r>
              <a:rPr baseline="-25000" lang="en"/>
              <a:t>a</a:t>
            </a:r>
            <a:r>
              <a:rPr lang="en"/>
              <a:t> and x</a:t>
            </a:r>
            <a:r>
              <a:rPr baseline="-25000" lang="en"/>
              <a:t>b</a:t>
            </a:r>
            <a:r>
              <a:rPr lang="en"/>
              <a:t>, the more likely that y</a:t>
            </a:r>
            <a:r>
              <a:rPr baseline="-25000" lang="en"/>
              <a:t>a </a:t>
            </a:r>
            <a:r>
              <a:rPr lang="en"/>
              <a:t>= y</a:t>
            </a:r>
            <a:r>
              <a:rPr baseline="-25000" lang="en"/>
              <a:t>b </a:t>
            </a:r>
            <a:r>
              <a:rPr lang="en"/>
              <a:t>. </a:t>
            </a:r>
            <a:r>
              <a:rPr b="1" lang="en"/>
              <a:t>Distance is negatively correlated with probability. Thus, we need to apply an X gate to the ancilla. </a:t>
            </a:r>
            <a:endParaRPr b="1"/>
          </a:p>
        </p:txBody>
      </p:sp>
      <p:sp>
        <p:nvSpPr>
          <p:cNvPr id="317" name="Google Shape;31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Distance Classifier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Circuit</a:t>
            </a:r>
            <a:endParaRPr/>
          </a:p>
        </p:txBody>
      </p:sp>
      <p:sp>
        <p:nvSpPr>
          <p:cNvPr id="323" name="Google Shape;32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Distance Classifier</a:t>
            </a:r>
            <a:endParaRPr/>
          </a:p>
        </p:txBody>
      </p:sp>
      <p:pic>
        <p:nvPicPr>
          <p:cNvPr id="324" name="Google Shape;324;p47"/>
          <p:cNvPicPr preferRelativeResize="0"/>
          <p:nvPr/>
        </p:nvPicPr>
        <p:blipFill rotWithShape="1">
          <a:blip r:embed="rId3">
            <a:alphaModFix/>
          </a:blip>
          <a:srcRect b="0" l="1244" r="0" t="0"/>
          <a:stretch/>
        </p:blipFill>
        <p:spPr>
          <a:xfrm>
            <a:off x="155850" y="1723703"/>
            <a:ext cx="8832302" cy="291714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7"/>
          <p:cNvSpPr/>
          <p:nvPr/>
        </p:nvSpPr>
        <p:spPr>
          <a:xfrm>
            <a:off x="2070100" y="1765300"/>
            <a:ext cx="4089300" cy="2908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7"/>
          <p:cNvSpPr txBox="1"/>
          <p:nvPr/>
        </p:nvSpPr>
        <p:spPr>
          <a:xfrm>
            <a:off x="2393950" y="2926900"/>
            <a:ext cx="344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A4C2F4"/>
                </a:solidFill>
              </a:rPr>
              <a:t>Ensemble Routine</a:t>
            </a:r>
            <a:endParaRPr b="1" sz="2600">
              <a:solidFill>
                <a:srgbClr val="A4C2F4"/>
              </a:solidFill>
            </a:endParaRPr>
          </a:p>
        </p:txBody>
      </p:sp>
      <p:sp>
        <p:nvSpPr>
          <p:cNvPr id="327" name="Google Shape;327;p47"/>
          <p:cNvSpPr/>
          <p:nvPr/>
        </p:nvSpPr>
        <p:spPr>
          <a:xfrm>
            <a:off x="127000" y="4368800"/>
            <a:ext cx="736500" cy="30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28" name="Google Shape;328;p47"/>
          <p:cNvCxnSpPr>
            <a:stCxn id="327" idx="5"/>
          </p:cNvCxnSpPr>
          <p:nvPr/>
        </p:nvCxnSpPr>
        <p:spPr>
          <a:xfrm>
            <a:off x="755642" y="4628963"/>
            <a:ext cx="768300" cy="15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47"/>
          <p:cNvSpPr txBox="1"/>
          <p:nvPr/>
        </p:nvSpPr>
        <p:spPr>
          <a:xfrm>
            <a:off x="1460500" y="4703625"/>
            <a:ext cx="9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Ancilla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30" name="Google Shape;330;p47"/>
          <p:cNvSpPr/>
          <p:nvPr/>
        </p:nvSpPr>
        <p:spPr>
          <a:xfrm>
            <a:off x="6235700" y="1714500"/>
            <a:ext cx="1054200" cy="300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47"/>
          <p:cNvCxnSpPr>
            <a:stCxn id="330" idx="0"/>
          </p:cNvCxnSpPr>
          <p:nvPr/>
        </p:nvCxnSpPr>
        <p:spPr>
          <a:xfrm flipH="1" rot="10800000">
            <a:off x="6762800" y="1092300"/>
            <a:ext cx="31800" cy="6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2" name="Google Shape;332;p47"/>
          <p:cNvPicPr preferRelativeResize="0"/>
          <p:nvPr/>
        </p:nvPicPr>
        <p:blipFill rotWithShape="1">
          <a:blip r:embed="rId4">
            <a:alphaModFix/>
          </a:blip>
          <a:srcRect b="53834" l="0" r="0" t="0"/>
          <a:stretch/>
        </p:blipFill>
        <p:spPr>
          <a:xfrm>
            <a:off x="5015675" y="579775"/>
            <a:ext cx="299043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/>
          <p:nvPr/>
        </p:nvSpPr>
        <p:spPr>
          <a:xfrm>
            <a:off x="7149750" y="3939900"/>
            <a:ext cx="901800" cy="92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47"/>
          <p:cNvCxnSpPr>
            <a:stCxn id="333" idx="0"/>
          </p:cNvCxnSpPr>
          <p:nvPr/>
        </p:nvCxnSpPr>
        <p:spPr>
          <a:xfrm flipH="1" rot="10800000">
            <a:off x="7600650" y="1683300"/>
            <a:ext cx="109800" cy="225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5" name="Google Shape;335;p47"/>
          <p:cNvPicPr preferRelativeResize="0"/>
          <p:nvPr/>
        </p:nvPicPr>
        <p:blipFill rotWithShape="1">
          <a:blip r:embed="rId4">
            <a:alphaModFix/>
          </a:blip>
          <a:srcRect b="0" l="0" r="0" t="46927"/>
          <a:stretch/>
        </p:blipFill>
        <p:spPr>
          <a:xfrm>
            <a:off x="6956850" y="1202650"/>
            <a:ext cx="2097113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boosting methods (WIP)</a:t>
            </a:r>
            <a:endParaRPr/>
          </a:p>
        </p:txBody>
      </p:sp>
      <p:sp>
        <p:nvSpPr>
          <p:cNvPr id="341" name="Google Shape;34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Idea: Instead of sampling from each training data uniformly, classical boosting (e.g. AdaBoost) maintains a probability distribution over training data and updates the distribution to </a:t>
            </a:r>
            <a:r>
              <a:rPr b="1" lang="en"/>
              <a:t>emphasize misclassified data</a:t>
            </a:r>
            <a:r>
              <a:rPr lang="en"/>
              <a:t>. The next classifier to enter the ensemble is trained based on the updated distribution.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Adding classifiers one at a time to the ensemble defeats the point of parallelism. Instead, just have the circuit choose for itself which classifiers to emphasize. → Parametrize rotations on control registers and apply gradient descent against parameters with respect to loss function.</a:t>
            </a:r>
            <a:endParaRPr/>
          </a:p>
        </p:txBody>
      </p:sp>
      <p:pic>
        <p:nvPicPr>
          <p:cNvPr id="342" name="Google Shape;3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3850575"/>
            <a:ext cx="4114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969"/>
            <a:ext cx="9144003" cy="409426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9"/>
          <p:cNvSpPr txBox="1"/>
          <p:nvPr/>
        </p:nvSpPr>
        <p:spPr>
          <a:xfrm>
            <a:off x="228350" y="4374375"/>
            <a:ext cx="69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Recall: In general, we can also parameterize the U(i,j)’s to enable greater expressivity/flexible feature transformations for each subclassifier.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355" name="Google Shape;35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Macaluso, Antonio, et al. “Quantum Ensemble for Classification.” </a:t>
            </a:r>
            <a:r>
              <a:rPr i="1" lang="en" sz="1100">
                <a:solidFill>
                  <a:schemeClr val="dk1"/>
                </a:solidFill>
              </a:rPr>
              <a:t>ArXiv.org</a:t>
            </a:r>
            <a:r>
              <a:rPr lang="en" sz="1100">
                <a:solidFill>
                  <a:schemeClr val="dk1"/>
                </a:solidFill>
              </a:rPr>
              <a:t>, 18 Jan. 2022, https://arxiv.org/abs/2007.01028.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Lloyd, Seth, et al. “Quantum Algorithms for Supervised and Unsupervised Machine Learning.” </a:t>
            </a:r>
            <a:r>
              <a:rPr i="1" lang="en" sz="1100">
                <a:solidFill>
                  <a:schemeClr val="dk1"/>
                </a:solidFill>
              </a:rPr>
              <a:t>ArXiv.org</a:t>
            </a:r>
            <a:r>
              <a:rPr lang="en" sz="1100">
                <a:solidFill>
                  <a:schemeClr val="dk1"/>
                </a:solidFill>
              </a:rPr>
              <a:t>, 4 Nov. 2013, https://arxiv.org/abs/1307.0411.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Schuld, M., et al. “An Introduction to Quantum Machine Learning.” </a:t>
            </a:r>
            <a:r>
              <a:rPr i="1" lang="en" sz="1100">
                <a:solidFill>
                  <a:schemeClr val="dk1"/>
                </a:solidFill>
              </a:rPr>
              <a:t>ArXiv.org</a:t>
            </a:r>
            <a:r>
              <a:rPr lang="en" sz="1100">
                <a:solidFill>
                  <a:schemeClr val="dk1"/>
                </a:solidFill>
              </a:rPr>
              <a:t>, 10 Sept. 2014, https://arxiv.org/abs/1409.3097.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“Variational Classifier.” </a:t>
            </a:r>
            <a:r>
              <a:rPr i="1" lang="en" sz="1100">
                <a:solidFill>
                  <a:schemeClr val="dk1"/>
                </a:solidFill>
              </a:rPr>
              <a:t>PennyLane</a:t>
            </a:r>
            <a:r>
              <a:rPr lang="en" sz="1100">
                <a:solidFill>
                  <a:schemeClr val="dk1"/>
                </a:solidFill>
              </a:rPr>
              <a:t>, https://pennylane.ai/qml/demos/tutorial_variational_classifier.html.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Summary of data encoding methods: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https://medium.datadriveninvestor.com/all-about-data-encoding-for-quantum-machine-learning-2a7344b1dfef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Custom gates and parameterization in Qiskit: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https://qiskit.org/documentation/tutorials/circuits_advanced/01_advanced_circuits.html#Parameterized-circuits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Gradients in qiskit: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https://qiskit.org/documentation/tutorials/operators/02_gradients_framework.html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415100" y="2146950"/>
            <a:ext cx="66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/>
              <a:t>Thank you!</a:t>
            </a:r>
            <a:endParaRPr sz="34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ensemble methods for machine learning?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017725"/>
            <a:ext cx="8433300" cy="3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Mean squared error = variance + bias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Variance ~ overfitting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Tackle the problem of overfitting - highly flexible models risk fitting to noise rather than capturing underlying structure.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Consider decision tree vs random forest: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725" y="2393084"/>
            <a:ext cx="2940625" cy="1829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2462625"/>
            <a:ext cx="2817524" cy="15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375" y="2462625"/>
            <a:ext cx="2940621" cy="15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856950" y="4119275"/>
            <a:ext cx="734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decision tree classifiers are prone to overfitting and require pruning. Random forest leverage statistical averaging to decrease variance of prediction while maintaining low bias.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Distance classifier: Details on generating psi and phi</a:t>
            </a:r>
            <a:endParaRPr/>
          </a:p>
        </p:txBody>
      </p:sp>
      <p:sp>
        <p:nvSpPr>
          <p:cNvPr id="366" name="Google Shape;36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Generating phi and estimating Z: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small t, apply small-angle approximation and measure ancilla to obtain |phi&gt; with probability: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938" y="1560375"/>
            <a:ext cx="6490125" cy="16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L2 distance classifier</a:t>
            </a:r>
            <a:endParaRPr/>
          </a:p>
        </p:txBody>
      </p:sp>
      <p:sp>
        <p:nvSpPr>
          <p:cNvPr id="373" name="Google Shape;37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classifier is thus: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is in a form very similar to the cosine classifier, so we implement it in a similar way: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375" y="1594488"/>
            <a:ext cx="3633250" cy="111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093" y="2906675"/>
            <a:ext cx="3953825" cy="22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double descent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Increase parameters of single decision tree until overfits, then multiply decision trees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001" y="1897037"/>
            <a:ext cx="5309975" cy="324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Sufficient and necessary condition for ensemble to outperform individual classifiers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384575"/>
            <a:ext cx="8520600" cy="31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Sub-classifiers must be accurate (&gt;50% accuracy) and diverse (decorrelated).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quantum ensemble?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Exponential speedup in constructing individual classifiers + performing predictions + aggregating results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6803" l="0" r="0" t="0"/>
          <a:stretch/>
        </p:blipFill>
        <p:spPr>
          <a:xfrm>
            <a:off x="847500" y="1855325"/>
            <a:ext cx="5737600" cy="317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9"/>
          <p:cNvCxnSpPr/>
          <p:nvPr/>
        </p:nvCxnSpPr>
        <p:spPr>
          <a:xfrm rot="10800000">
            <a:off x="6585100" y="3507175"/>
            <a:ext cx="564300" cy="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9"/>
          <p:cNvCxnSpPr/>
          <p:nvPr/>
        </p:nvCxnSpPr>
        <p:spPr>
          <a:xfrm rot="10800000">
            <a:off x="5768975" y="2503000"/>
            <a:ext cx="564300" cy="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9"/>
          <p:cNvSpPr txBox="1"/>
          <p:nvPr/>
        </p:nvSpPr>
        <p:spPr>
          <a:xfrm>
            <a:off x="6403500" y="2307700"/>
            <a:ext cx="14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speedup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7149400" y="3311875"/>
            <a:ext cx="14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speedup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quantum ensemble algorithm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State preparation</a:t>
            </a:r>
            <a:r>
              <a:rPr lang="en"/>
              <a:t> → Encodes feature vectors into qubits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Sampling in superposition</a:t>
            </a:r>
            <a:r>
              <a:rPr lang="en"/>
              <a:t> → In d steps, generates 2^d </a:t>
            </a:r>
            <a:r>
              <a:rPr lang="en"/>
              <a:t>different trajectories, with each trajectory potentially corresponding to a different model.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Learning via interference</a:t>
            </a:r>
            <a:r>
              <a:rPr lang="en"/>
              <a:t> → Uses a classifier F (e.g. cosine similarity) and propagates similarity calculation simultaneously to all 2^d trajectories.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Measurement</a:t>
            </a:r>
            <a:r>
              <a:rPr lang="en"/>
              <a:t> → Single execution of measurement collapses all trajectories into a final prediction (0 or 1).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ensemble circuitry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